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71" r:id="rId2"/>
    <p:sldId id="256" r:id="rId3"/>
    <p:sldId id="257" r:id="rId4"/>
    <p:sldId id="258" r:id="rId5"/>
    <p:sldId id="259" r:id="rId6"/>
    <p:sldId id="276" r:id="rId7"/>
    <p:sldId id="260" r:id="rId8"/>
    <p:sldId id="261" r:id="rId9"/>
    <p:sldId id="274" r:id="rId10"/>
    <p:sldId id="275" r:id="rId11"/>
    <p:sldId id="262" r:id="rId12"/>
    <p:sldId id="270" r:id="rId13"/>
    <p:sldId id="263" r:id="rId14"/>
    <p:sldId id="273" r:id="rId15"/>
    <p:sldId id="266" r:id="rId16"/>
    <p:sldId id="268" r:id="rId17"/>
    <p:sldId id="269" r:id="rId18"/>
    <p:sldId id="267" r:id="rId1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1"/>
    </p:embeddedFont>
    <p:embeddedFont>
      <p:font typeface="Bauhaus 93" panose="04030905020B02020C02" pitchFamily="82" charset="0"/>
      <p:regular r:id="rId22"/>
    </p:embeddedFont>
    <p:embeddedFont>
      <p:font typeface="Mongolian Baiti" panose="03000500000000000000" pitchFamily="66" charset="0"/>
      <p:regular r:id="rId23"/>
    </p:embeddedFont>
    <p:embeddedFont>
      <p:font typeface="Oswald" panose="020B0604020202020204" charset="0"/>
      <p:regular r:id="rId24"/>
      <p:bold r:id="rId25"/>
    </p:embeddedFont>
    <p:embeddedFont>
      <p:font typeface="Source Code Pr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70" autoAdjust="0"/>
  </p:normalViewPr>
  <p:slideViewPr>
    <p:cSldViewPr snapToGrid="0">
      <p:cViewPr varScale="1">
        <p:scale>
          <a:sx n="114" d="100"/>
          <a:sy n="114" d="100"/>
        </p:scale>
        <p:origin x="590" y="1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6f80d1f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6f80d1f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6f80d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6f80d1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3b648ade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3b648ade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3b648ade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3b648ade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hyperlink" Target="file:///D:\REDI\Project\Plots\Which%20Product-line%20is%20generating%20most%20profit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file:///D:\REDI\Project\Plots\Profit%20%25%20generated%20by%20different%20product-lines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file:///D:\REDI\Project\Plots\Age-group%20gender%20wise.html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hyperlink" Target="file:///D:\REDI\Project\Plots\Profit%20%25%20generated%20by%20different%20gender.html" TargetMode="External"/><Relationship Id="rId4" Type="http://schemas.openxmlformats.org/officeDocument/2006/relationships/hyperlink" Target="file:///D:\REDI\Project\Plots\Age-wise%20bike%20purchase.html" TargetMode="External"/><Relationship Id="rId9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REDI\Project\Plots\Online%20vs%20Offline%20purchase%20(monthly).html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hyperlink" Target="file:///D:\REDI\Project\Plots\Online%20and%20Offline%20Transaction%20count%20Map.html" TargetMode="Externa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file:///D:\REDI\Project\Plots\Profit%20giving%20Customer%20categories.html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hyperlink" Target="file:///D:\REDI\Project\Plots\Profit%20%25%20generated%20by%20customer%20category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jpeg"/><Relationship Id="rId4" Type="http://schemas.openxmlformats.org/officeDocument/2006/relationships/image" Target="../media/image65.png"/><Relationship Id="rId9" Type="http://schemas.openxmlformats.org/officeDocument/2006/relationships/image" Target="../media/image7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file:///D:\REDI\Project\Plots\Revenue%20%25%20generated%20by%20different%20brands.html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file:///D:\REDI\Project\Plots\Profit%20%25%20generated%20by%20different%20brands.html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35.jpeg"/><Relationship Id="rId4" Type="http://schemas.openxmlformats.org/officeDocument/2006/relationships/hyperlink" Target="file:///D:\REDI\Project\Plots\Monthly%20Pofit%20of%20each%20brand.html" TargetMode="Externa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jpeg"/><Relationship Id="rId7" Type="http://schemas.openxmlformats.org/officeDocument/2006/relationships/hyperlink" Target="file:///D:\REDI\Project\Plots\Is%20any%20Product-Line%20preferred%20over%20others%20in%20different%20states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hyperlink" Target="file:///D:\REDI\Project\Plots\How%20each%20brand%20is%20performing%20in%20different%20states.html" TargetMode="Externa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E2E-C1CD-4F46-85CE-8B2ED36A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Analytics - Fall 2021</a:t>
            </a:r>
            <a:br>
              <a:rPr lang="en-GB" dirty="0"/>
            </a:br>
            <a:r>
              <a:rPr lang="en-GB" sz="18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Final Project presentation</a:t>
            </a:r>
            <a:endParaRPr lang="en-DK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5B57E-425D-4358-BA87-07EBB8E4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11" y="425285"/>
            <a:ext cx="3009900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555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5998949-82E8-4437-A117-E386D357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0" y="451724"/>
            <a:ext cx="5243353" cy="2685177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E325B8A7-4A02-4ADE-8813-F8344FBE7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84" y="512121"/>
            <a:ext cx="3899816" cy="1860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A85B85-0A79-462B-B5DE-1968A94F8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164" y="3241748"/>
            <a:ext cx="3149827" cy="1777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51B52-18DE-42D5-90DC-5D584E2A1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879" y="2770415"/>
            <a:ext cx="26384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5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body" idx="4294967295"/>
          </p:nvPr>
        </p:nvSpPr>
        <p:spPr>
          <a:xfrm>
            <a:off x="2201106" y="145867"/>
            <a:ext cx="4605797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u="sng" dirty="0">
                <a:solidFill>
                  <a:schemeClr val="accent3"/>
                </a:solidFill>
              </a:rPr>
              <a:t>Customer behaviour analysis</a:t>
            </a:r>
            <a:endParaRPr sz="2100" b="1" u="sng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E976F-4E08-4443-977C-2426C7A7F1D9}"/>
              </a:ext>
            </a:extLst>
          </p:cNvPr>
          <p:cNvSpPr txBox="1"/>
          <p:nvPr/>
        </p:nvSpPr>
        <p:spPr>
          <a:xfrm>
            <a:off x="183566" y="730102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a) Which age-group is buying bicycles the most?</a:t>
            </a:r>
            <a:endParaRPr lang="en-DK" dirty="0"/>
          </a:p>
        </p:txBody>
      </p:sp>
      <p:pic>
        <p:nvPicPr>
          <p:cNvPr id="1026" name="Picture 2" descr="Age and Birthday | The Ultimate Sidemen Wiki | Fandom">
            <a:extLst>
              <a:ext uri="{FF2B5EF4-FFF2-40B4-BE49-F238E27FC236}">
                <a16:creationId xmlns:a16="http://schemas.microsoft.com/office/drawing/2014/main" id="{6D5115EA-2CBB-42B3-A1A4-3DA68C1E7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598" y="46131"/>
            <a:ext cx="1002780" cy="7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B4D2814-56CB-4D88-95E7-9C32B2721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789069"/>
            <a:ext cx="4388434" cy="2205826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CFB037CD-19F2-4606-AABE-E97F36D26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695" y="2994895"/>
            <a:ext cx="4199657" cy="207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AE6E8-E447-481C-83FA-43D7E31CF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3" y="1367169"/>
            <a:ext cx="1790700" cy="2933700"/>
          </a:xfrm>
          <a:prstGeom prst="rect">
            <a:avLst/>
          </a:prstGeom>
        </p:spPr>
      </p:pic>
      <p:pic>
        <p:nvPicPr>
          <p:cNvPr id="1028" name="Picture 4" descr="Vector male and female icon set | Pre-Designed Illustrator ...">
            <a:extLst>
              <a:ext uri="{FF2B5EF4-FFF2-40B4-BE49-F238E27FC236}">
                <a16:creationId xmlns:a16="http://schemas.microsoft.com/office/drawing/2014/main" id="{43BDB9D3-7542-4FE8-B665-1873A1CDB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099" r="51103" b="46668"/>
          <a:stretch/>
        </p:blipFill>
        <p:spPr bwMode="auto">
          <a:xfrm>
            <a:off x="1954530" y="1005557"/>
            <a:ext cx="446567" cy="4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ctor male and female icon set | Pre-Designed Illustrator ...">
            <a:extLst>
              <a:ext uri="{FF2B5EF4-FFF2-40B4-BE49-F238E27FC236}">
                <a16:creationId xmlns:a16="http://schemas.microsoft.com/office/drawing/2014/main" id="{8EB39E3C-7065-4BA0-9025-BFD1300A9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6" t="7442" r="5486" b="47218"/>
          <a:stretch/>
        </p:blipFill>
        <p:spPr bwMode="auto">
          <a:xfrm>
            <a:off x="1506654" y="1037879"/>
            <a:ext cx="447876" cy="46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C83DA0E6-6D70-420C-86A2-18656B4E01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6174" y="1752370"/>
            <a:ext cx="1790700" cy="220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F74C3-F15D-46E0-A250-90A476D23A17}"/>
              </a:ext>
            </a:extLst>
          </p:cNvPr>
          <p:cNvSpPr txBox="1"/>
          <p:nvPr/>
        </p:nvSpPr>
        <p:spPr>
          <a:xfrm>
            <a:off x="1409854" y="248085"/>
            <a:ext cx="5147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b) Customer’s behaviour on purchasing mode </a:t>
            </a:r>
            <a:r>
              <a:rPr lang="en-GB" dirty="0" err="1"/>
              <a:t>i.e</a:t>
            </a:r>
            <a:r>
              <a:rPr lang="en-GB" dirty="0"/>
              <a:t> online/offline</a:t>
            </a:r>
            <a:endParaRPr lang="en-DK" dirty="0"/>
          </a:p>
        </p:txBody>
      </p:sp>
      <p:pic>
        <p:nvPicPr>
          <p:cNvPr id="2054" name="Picture 6" descr="Shop clipart online shopping, Shop online shopping ...">
            <a:extLst>
              <a:ext uri="{FF2B5EF4-FFF2-40B4-BE49-F238E27FC236}">
                <a16:creationId xmlns:a16="http://schemas.microsoft.com/office/drawing/2014/main" id="{6F1C8BB8-A63A-4DD3-AD2F-A043AC7EB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t="22415" r="17972" b="15960"/>
          <a:stretch/>
        </p:blipFill>
        <p:spPr bwMode="auto">
          <a:xfrm>
            <a:off x="382755" y="77973"/>
            <a:ext cx="772632" cy="7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1FE98-46D3-41E7-BAAF-A6548E17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1196982"/>
            <a:ext cx="3815698" cy="197056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2D681A2-1B73-4750-9788-B13970C4F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253" y="970154"/>
            <a:ext cx="5147775" cy="3497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04E7B-A966-40F9-91AE-ADCF383D0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19" y="3167549"/>
            <a:ext cx="2137095" cy="12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body" idx="4294967295"/>
          </p:nvPr>
        </p:nvSpPr>
        <p:spPr>
          <a:xfrm>
            <a:off x="210846" y="140841"/>
            <a:ext cx="8522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/>
                </a:solidFill>
                <a:latin typeface="+mj-lt"/>
              </a:rPr>
              <a:t>c) RFM (Recency, Frequency, Monetary) analysis and customer segmentation </a:t>
            </a:r>
            <a:endParaRPr sz="14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0475"/>
            <a:ext cx="61341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900" y="1030475"/>
            <a:ext cx="5918325" cy="28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25" y="1147763"/>
            <a:ext cx="859155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938" y="1242713"/>
            <a:ext cx="82391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71625"/>
            <a:ext cx="88392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Market segmentation Niche market Marketing Customer ...">
            <a:extLst>
              <a:ext uri="{FF2B5EF4-FFF2-40B4-BE49-F238E27FC236}">
                <a16:creationId xmlns:a16="http://schemas.microsoft.com/office/drawing/2014/main" id="{6BFD4D16-A6E2-40FB-8FBF-57292F6F5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931" y="91777"/>
            <a:ext cx="1577615" cy="8494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389AA1B-4333-429A-878E-2F102118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" y="779721"/>
            <a:ext cx="6022631" cy="2966813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68A83215-B08D-4460-9317-2669529FF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250" y="779721"/>
            <a:ext cx="2736112" cy="2716289"/>
          </a:xfrm>
          <a:prstGeom prst="rect">
            <a:avLst/>
          </a:prstGeom>
        </p:spPr>
      </p:pic>
      <p:sp>
        <p:nvSpPr>
          <p:cNvPr id="6" name="Google Shape;140;p20">
            <a:extLst>
              <a:ext uri="{FF2B5EF4-FFF2-40B4-BE49-F238E27FC236}">
                <a16:creationId xmlns:a16="http://schemas.microsoft.com/office/drawing/2014/main" id="{732EBBDE-9493-4BFA-841A-3DE44AA8D3BB}"/>
              </a:ext>
            </a:extLst>
          </p:cNvPr>
          <p:cNvSpPr txBox="1">
            <a:spLocks/>
          </p:cNvSpPr>
          <p:nvPr/>
        </p:nvSpPr>
        <p:spPr>
          <a:xfrm>
            <a:off x="210846" y="-6736"/>
            <a:ext cx="85227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lnSpc>
                <a:spcPct val="100000"/>
              </a:lnSpc>
              <a:buFont typeface="Source Code Pro"/>
              <a:buNone/>
            </a:pPr>
            <a:r>
              <a:rPr lang="en-GB" sz="1400" dirty="0">
                <a:solidFill>
                  <a:schemeClr val="bg2"/>
                </a:solidFill>
                <a:latin typeface="+mj-lt"/>
              </a:rPr>
              <a:t>c) Profit generated by segmented customer group </a:t>
            </a:r>
          </a:p>
        </p:txBody>
      </p:sp>
    </p:spTree>
    <p:extLst>
      <p:ext uri="{BB962C8B-B14F-4D97-AF65-F5344CB8AC3E}">
        <p14:creationId xmlns:p14="http://schemas.microsoft.com/office/powerpoint/2010/main" val="24588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189300" y="25027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l="17809" r="17047"/>
          <a:stretch/>
        </p:blipFill>
        <p:spPr>
          <a:xfrm>
            <a:off x="1291425" y="550849"/>
            <a:ext cx="1819275" cy="179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2;p15">
            <a:extLst>
              <a:ext uri="{FF2B5EF4-FFF2-40B4-BE49-F238E27FC236}">
                <a16:creationId xmlns:a16="http://schemas.microsoft.com/office/drawing/2014/main" id="{A06459A7-9D44-48C6-B125-B6892B8B350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661433" y="348949"/>
            <a:ext cx="4323907" cy="399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Target state</a:t>
            </a:r>
            <a:endParaRPr b="1" dirty="0"/>
          </a:p>
          <a:p>
            <a:pPr marL="51435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Target Product line</a:t>
            </a:r>
            <a:endParaRPr dirty="0"/>
          </a:p>
          <a:p>
            <a:pPr marL="51435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Target Brand</a:t>
            </a:r>
            <a:endParaRPr b="1" dirty="0"/>
          </a:p>
          <a:p>
            <a:pPr marL="51435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51435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Target Selling mode - Online/Offline based on area</a:t>
            </a:r>
            <a:endParaRPr dirty="0"/>
          </a:p>
          <a:p>
            <a:pPr marL="51435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51435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Target segmented group</a:t>
            </a:r>
            <a:endParaRPr sz="1500" dirty="0"/>
          </a:p>
          <a:p>
            <a:pPr marL="514350" lvl="0" indent="-34290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Target Age group</a:t>
            </a:r>
            <a:endParaRPr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5FB920-A906-43AC-811A-43A78820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683" y="948618"/>
            <a:ext cx="3694101" cy="1959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AD1735-894D-4263-AF76-1F3BF2A0A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10" y="2965514"/>
            <a:ext cx="3694101" cy="1836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533976-D2AB-4B24-8100-DCEEDE377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36" y="642812"/>
            <a:ext cx="3444949" cy="1766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7B2C1-0F88-402E-B153-BFCF21FD8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5" y="3543160"/>
            <a:ext cx="3316406" cy="1436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20F47-8CAB-450E-9530-5C5B1461F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2746" y="2352308"/>
            <a:ext cx="3253143" cy="1439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532D85-3F1F-402D-B7AE-7062BD6C68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2119" y="2571750"/>
            <a:ext cx="2200486" cy="1439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B63D9-A06C-4515-A4FB-C2AECA7BD98D}"/>
              </a:ext>
            </a:extLst>
          </p:cNvPr>
          <p:cNvSpPr txBox="1"/>
          <p:nvPr/>
        </p:nvSpPr>
        <p:spPr>
          <a:xfrm>
            <a:off x="5350922" y="138783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Extra work for fun</a:t>
            </a:r>
            <a:endParaRPr lang="en-DK" dirty="0"/>
          </a:p>
        </p:txBody>
      </p:sp>
      <p:pic>
        <p:nvPicPr>
          <p:cNvPr id="1026" name="Picture 2" descr="Children fun clipart 20 free Cliparts | Download images on ...">
            <a:extLst>
              <a:ext uri="{FF2B5EF4-FFF2-40B4-BE49-F238E27FC236}">
                <a16:creationId xmlns:a16="http://schemas.microsoft.com/office/drawing/2014/main" id="{36691698-F072-4FD0-A5B2-D30250D0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784" y="293427"/>
            <a:ext cx="1609156" cy="112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60B03-5DDB-4719-A4FF-AFFC480353D9}"/>
              </a:ext>
            </a:extLst>
          </p:cNvPr>
          <p:cNvSpPr txBox="1"/>
          <p:nvPr/>
        </p:nvSpPr>
        <p:spPr>
          <a:xfrm>
            <a:off x="376518" y="293427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Learned through error:</a:t>
            </a:r>
            <a:endParaRPr lang="en-DK" dirty="0"/>
          </a:p>
        </p:txBody>
      </p:sp>
      <p:pic>
        <p:nvPicPr>
          <p:cNvPr id="10" name="Picture 2" descr="Error Illustrations and Clip Art. 16,758 Error royalty ...">
            <a:extLst>
              <a:ext uri="{FF2B5EF4-FFF2-40B4-BE49-F238E27FC236}">
                <a16:creationId xmlns:a16="http://schemas.microsoft.com/office/drawing/2014/main" id="{51FEF965-CBAB-47A7-B484-FCBBFB817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951" b="18496"/>
          <a:stretch/>
        </p:blipFill>
        <p:spPr bwMode="auto">
          <a:xfrm>
            <a:off x="2337759" y="86832"/>
            <a:ext cx="1279726" cy="5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9900"/>
                </a:solidFill>
              </a:rPr>
              <a:t>Great Thanks to</a:t>
            </a:r>
            <a:endParaRPr sz="3000" dirty="0">
              <a:solidFill>
                <a:srgbClr val="FF9900"/>
              </a:solidFill>
            </a:endParaRPr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783F04"/>
                </a:solidFill>
                <a:highlight>
                  <a:srgbClr val="FFF2CC"/>
                </a:highlight>
                <a:latin typeface="Oswald"/>
                <a:ea typeface="Oswald"/>
                <a:cs typeface="Oswald"/>
                <a:sym typeface="Oswald"/>
              </a:rPr>
              <a:t>Our talented and helpful teachers and ReDI School</a:t>
            </a:r>
            <a:endParaRPr sz="1400" dirty="0">
              <a:solidFill>
                <a:srgbClr val="783F04"/>
              </a:solidFill>
              <a:highlight>
                <a:srgbClr val="FFF2CC"/>
              </a:highlight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7898075" y="3120225"/>
            <a:ext cx="70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95C671-0D24-4CBD-85E4-275C3A639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655" y="123369"/>
            <a:ext cx="4865203" cy="4906384"/>
          </a:xfrm>
          <a:prstGeom prst="rect">
            <a:avLst/>
          </a:prstGeom>
        </p:spPr>
      </p:pic>
      <p:pic>
        <p:nvPicPr>
          <p:cNvPr id="2050" name="Picture 2" descr="Funny Math Quotes For Teachers. QuotesGram">
            <a:extLst>
              <a:ext uri="{FF2B5EF4-FFF2-40B4-BE49-F238E27FC236}">
                <a16:creationId xmlns:a16="http://schemas.microsoft.com/office/drawing/2014/main" id="{68FF81B0-BDBC-4582-9F06-0A01AC23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78" y="3093604"/>
            <a:ext cx="1139976" cy="138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red teacher clipart 20 free Cliparts | Download images ...">
            <a:extLst>
              <a:ext uri="{FF2B5EF4-FFF2-40B4-BE49-F238E27FC236}">
                <a16:creationId xmlns:a16="http://schemas.microsoft.com/office/drawing/2014/main" id="{C2693EA3-467E-444B-9B3D-DC5DC0E0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50" y="3756001"/>
            <a:ext cx="1494279" cy="11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07A10C-B785-4752-8F55-4FB2877F82A4}"/>
              </a:ext>
            </a:extLst>
          </p:cNvPr>
          <p:cNvSpPr txBox="1"/>
          <p:nvPr/>
        </p:nvSpPr>
        <p:spPr>
          <a:xfrm>
            <a:off x="1405281" y="3120225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gerian" panose="04020705040A02060702" pitchFamily="82" charset="0"/>
              </a:rPr>
              <a:t>Teachers</a:t>
            </a:r>
            <a:endParaRPr lang="en-DK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DB265-DFED-407C-86DE-ABD05B50B33B}"/>
              </a:ext>
            </a:extLst>
          </p:cNvPr>
          <p:cNvSpPr txBox="1"/>
          <p:nvPr/>
        </p:nvSpPr>
        <p:spPr>
          <a:xfrm>
            <a:off x="3444469" y="3911982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Bauhaus 93" panose="04030905020B02020C02" pitchFamily="82" charset="0"/>
              </a:rPr>
              <a:t>Us</a:t>
            </a:r>
            <a:endParaRPr lang="en-DK" dirty="0">
              <a:latin typeface="Bauhaus 93" panose="04030905020B02020C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3" grpId="0" build="p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143000"/>
            <a:ext cx="45148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Sugandh Bansal - Preeti Sharma</a:t>
            </a:r>
            <a:endParaRPr sz="51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Sales &amp; Marketing Dataset (Bike-selling Company)</a:t>
            </a:r>
            <a:endParaRPr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CDB20-7174-47AF-A068-DBEAE182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63" y="291116"/>
            <a:ext cx="1663295" cy="1663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9A52C-8057-4E7C-9F5E-DD0B4D95C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022" y="291116"/>
            <a:ext cx="1663295" cy="1663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259086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					</a:t>
            </a:r>
            <a:r>
              <a:rPr lang="en" sz="2200" dirty="0"/>
              <a:t>06/12/2021</a:t>
            </a:r>
            <a:endParaRPr sz="2200"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84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Dataset</a:t>
            </a:r>
            <a:r>
              <a:rPr lang="en" dirty="0"/>
              <a:t> - </a:t>
            </a:r>
            <a:r>
              <a:rPr lang="en" sz="1500" dirty="0"/>
              <a:t>Customer Details, Transaction Details, Customer Demography (One Excel file in different sheets)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/>
          </a:p>
        </p:txBody>
      </p:sp>
      <p:pic>
        <p:nvPicPr>
          <p:cNvPr id="1026" name="Picture 2" descr="Clipart Panda - Free Clipart Images">
            <a:extLst>
              <a:ext uri="{FF2B5EF4-FFF2-40B4-BE49-F238E27FC236}">
                <a16:creationId xmlns:a16="http://schemas.microsoft.com/office/drawing/2014/main" id="{E825FCDF-0530-4D46-957F-863FE92EB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440" y="177209"/>
            <a:ext cx="1264179" cy="12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67244D-D470-4FD4-A2C6-E13FAE5D39DA}"/>
              </a:ext>
            </a:extLst>
          </p:cNvPr>
          <p:cNvSpPr txBox="1"/>
          <p:nvPr/>
        </p:nvSpPr>
        <p:spPr>
          <a:xfrm>
            <a:off x="262268" y="2513744"/>
            <a:ext cx="888173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600"/>
              </a:spcBef>
            </a:pPr>
            <a:r>
              <a:rPr lang="en-GB" sz="1800" b="1" dirty="0">
                <a:solidFill>
                  <a:schemeClr val="dk2"/>
                </a:solidFill>
                <a:latin typeface="Source Code Pro"/>
                <a:ea typeface="Source Code Pro"/>
                <a:sym typeface="Source Code Pro"/>
              </a:rPr>
              <a:t>Problem </a:t>
            </a:r>
            <a:r>
              <a:rPr lang="en-GB" sz="1500" dirty="0">
                <a:solidFill>
                  <a:schemeClr val="dk2"/>
                </a:solidFill>
                <a:latin typeface="Source Code Pro"/>
                <a:ea typeface="Source Code Pro"/>
                <a:sym typeface="Source Code Pro"/>
              </a:rPr>
              <a:t>– Exploratory Data Analysis - future planning for promotional sales and marketing for existing products</a:t>
            </a:r>
          </a:p>
          <a:p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71186-DF84-4988-A640-8E237A55E18C}"/>
              </a:ext>
            </a:extLst>
          </p:cNvPr>
          <p:cNvSpPr txBox="1"/>
          <p:nvPr/>
        </p:nvSpPr>
        <p:spPr>
          <a:xfrm>
            <a:off x="262267" y="3525198"/>
            <a:ext cx="8666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dk2"/>
                </a:solidFill>
                <a:latin typeface="Source Code Pro"/>
                <a:ea typeface="Source Code Pro"/>
              </a:rPr>
              <a:t>Libraries used </a:t>
            </a:r>
            <a:r>
              <a:rPr lang="en-GB" sz="1500" dirty="0">
                <a:solidFill>
                  <a:schemeClr val="dk2"/>
                </a:solidFill>
                <a:latin typeface="Source Code Pro"/>
                <a:ea typeface="Source Code Pro"/>
              </a:rPr>
              <a:t>- NumPy, Pandas, Matplotlib, Geocoder, Plotly, datetime, </a:t>
            </a:r>
            <a:r>
              <a:rPr lang="en-GB" sz="1500" dirty="0" err="1">
                <a:solidFill>
                  <a:schemeClr val="dk2"/>
                </a:solidFill>
                <a:latin typeface="Source Code Pro"/>
                <a:ea typeface="Source Code Pro"/>
              </a:rPr>
              <a:t>missing</a:t>
            </a:r>
            <a:r>
              <a:rPr lang="en-GB" dirty="0" err="1"/>
              <a:t>no</a:t>
            </a:r>
            <a:r>
              <a:rPr lang="en-GB" dirty="0"/>
              <a:t> </a:t>
            </a:r>
          </a:p>
          <a:p>
            <a:endParaRPr lang="en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p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and Planning</a:t>
            </a:r>
            <a:endParaRPr dirty="0"/>
          </a:p>
        </p:txBody>
      </p:sp>
      <p:sp>
        <p:nvSpPr>
          <p:cNvPr id="76" name="Google Shape;76;p15"/>
          <p:cNvSpPr/>
          <p:nvPr/>
        </p:nvSpPr>
        <p:spPr>
          <a:xfrm>
            <a:off x="293325" y="1818200"/>
            <a:ext cx="2194500" cy="216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394625"/>
            <a:ext cx="20433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Cleaning and Manipulating</a:t>
            </a:r>
            <a:endParaRPr sz="2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744563" y="1578500"/>
            <a:ext cx="2747100" cy="264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938925" y="2291950"/>
            <a:ext cx="23196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Analysis and Visualization</a:t>
            </a:r>
            <a:endParaRPr sz="19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Conclusion</a:t>
            </a:r>
            <a:endParaRPr sz="16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434575" y="2106499"/>
            <a:ext cx="1506600" cy="158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361625" y="2596750"/>
            <a:ext cx="16458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Presentation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76" y="1240101"/>
            <a:ext cx="934939" cy="1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924" y="3357900"/>
            <a:ext cx="1096156" cy="1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074" y="1038488"/>
            <a:ext cx="1645800" cy="1253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650" y="1759317"/>
            <a:ext cx="921975" cy="76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7">
            <a:alphaModFix/>
          </a:blip>
          <a:srcRect b="22993"/>
          <a:stretch/>
        </p:blipFill>
        <p:spPr>
          <a:xfrm>
            <a:off x="4535033" y="3411786"/>
            <a:ext cx="1096150" cy="105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3113" y="3178217"/>
            <a:ext cx="1673621" cy="12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Free Team Project Cliparts, Download Free Team Project ...">
            <a:extLst>
              <a:ext uri="{FF2B5EF4-FFF2-40B4-BE49-F238E27FC236}">
                <a16:creationId xmlns:a16="http://schemas.microsoft.com/office/drawing/2014/main" id="{2BA7BCFF-D01C-4C8F-9EAA-E1D07405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802" y="199121"/>
            <a:ext cx="1083498" cy="8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78" grpId="0" animBg="1"/>
      <p:bldP spid="79" grpId="0"/>
      <p:bldP spid="80" grpId="0" animBg="1"/>
      <p:bldP spid="81" grpId="0"/>
      <p:bldP spid="82" grpId="0" animBg="1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and manipulation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75" y="201700"/>
            <a:ext cx="3283025" cy="2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300" y="188250"/>
            <a:ext cx="5555525" cy="18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49" y="2832785"/>
            <a:ext cx="3283025" cy="208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025" y="2646450"/>
            <a:ext cx="6866975" cy="7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771" y="285750"/>
            <a:ext cx="514709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5473" y="3619500"/>
            <a:ext cx="50673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53038" y="789375"/>
            <a:ext cx="33813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4075" y="3619488"/>
            <a:ext cx="47815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1702" y="4155150"/>
            <a:ext cx="6136434" cy="7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72975" y="100025"/>
            <a:ext cx="215265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3F3C0D-BDB3-411E-98A1-26D6B15359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520412"/>
            <a:ext cx="5731510" cy="1276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8C9B1-572F-473A-92D5-B18C833AAD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06245" y="2072438"/>
            <a:ext cx="5731510" cy="666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9C6D93-8F9F-4637-82B9-767B36BD10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06245" y="478296"/>
            <a:ext cx="5731510" cy="3542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91DE7F-B8F1-41DF-BCD4-68A91A9C6A0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5981" y="4002231"/>
            <a:ext cx="5731510" cy="657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8BE43E-0660-455B-8561-26500D2757B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52854" y="4002231"/>
            <a:ext cx="5731510" cy="7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Brainstorming</a:t>
            </a:r>
            <a:endParaRPr dirty="0"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20691"/>
          <a:stretch/>
        </p:blipFill>
        <p:spPr>
          <a:xfrm>
            <a:off x="147650" y="278600"/>
            <a:ext cx="2466975" cy="11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925" y="2093200"/>
            <a:ext cx="1438400" cy="13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100" y="113105"/>
            <a:ext cx="1862175" cy="160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>
            <a:stCxn id="111" idx="3"/>
            <a:endCxn id="112" idx="2"/>
          </p:cNvCxnSpPr>
          <p:nvPr/>
        </p:nvCxnSpPr>
        <p:spPr>
          <a:xfrm rot="10800000" flipH="1">
            <a:off x="2169325" y="1716087"/>
            <a:ext cx="2415000" cy="1059900"/>
          </a:xfrm>
          <a:prstGeom prst="curvedConnector2">
            <a:avLst/>
          </a:prstGeom>
          <a:noFill/>
          <a:ln w="38100" cap="flat" cmpd="sng">
            <a:solidFill>
              <a:srgbClr val="D5A6BD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1075" y="1771955"/>
            <a:ext cx="3575288" cy="312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5606650" y="140125"/>
            <a:ext cx="35754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</a:pPr>
            <a:r>
              <a:rPr lang="en" sz="12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Problem points to analyze</a:t>
            </a:r>
            <a:endParaRPr sz="12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</a:pPr>
            <a:r>
              <a:rPr lang="en-GB" sz="12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we should visualize and how</a:t>
            </a:r>
            <a:endParaRPr sz="12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</a:pPr>
            <a:r>
              <a:rPr lang="en" sz="12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Who will do what part </a:t>
            </a:r>
            <a:endParaRPr sz="12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</a:pPr>
            <a:r>
              <a:rPr lang="en" sz="12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Statistical analysis</a:t>
            </a:r>
            <a:endParaRPr sz="12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Segmentation </a:t>
            </a:r>
            <a:r>
              <a:rPr lang="en" sz="12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 and on …  </a:t>
            </a:r>
            <a:endParaRPr sz="12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 rot="-5400000" flipH="1">
            <a:off x="5387275" y="1096950"/>
            <a:ext cx="1170000" cy="1170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CE5CD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4294967295"/>
          </p:nvPr>
        </p:nvSpPr>
        <p:spPr>
          <a:xfrm>
            <a:off x="878959" y="127947"/>
            <a:ext cx="7258492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u="sng" dirty="0">
                <a:solidFill>
                  <a:schemeClr val="accent3"/>
                </a:solidFill>
              </a:rPr>
              <a:t>Sale of the brand and product line analysis</a:t>
            </a:r>
            <a:endParaRPr sz="2100" b="1" u="sng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4C5AE-4B5C-44B6-B2CE-08E14E2A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1" y="3917041"/>
            <a:ext cx="4146698" cy="940995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622CB80B-6A79-4328-8273-B44CBB52B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4" y="1205379"/>
            <a:ext cx="4817446" cy="241865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2A57F86A-7758-4EDE-B66D-D35DF6F8D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5401" y="1092843"/>
            <a:ext cx="3649123" cy="1799043"/>
          </a:xfrm>
          <a:prstGeom prst="rect">
            <a:avLst/>
          </a:prstGeom>
        </p:spPr>
      </p:pic>
      <p:pic>
        <p:nvPicPr>
          <p:cNvPr id="5" name="Picture 4">
            <a:hlinkClick r:id="rId8"/>
            <a:extLst>
              <a:ext uri="{FF2B5EF4-FFF2-40B4-BE49-F238E27FC236}">
                <a16:creationId xmlns:a16="http://schemas.microsoft.com/office/drawing/2014/main" id="{6C40A6C2-1E77-4394-8A08-3232BDD46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201" y="3041796"/>
            <a:ext cx="3713945" cy="1799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F8DA4-98D4-4ADC-8C10-2966972EBB51}"/>
              </a:ext>
            </a:extLst>
          </p:cNvPr>
          <p:cNvSpPr txBox="1"/>
          <p:nvPr/>
        </p:nvSpPr>
        <p:spPr>
          <a:xfrm>
            <a:off x="652131" y="689747"/>
            <a:ext cx="3239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 Which brand is most profitable ?</a:t>
            </a:r>
          </a:p>
          <a:p>
            <a:endParaRPr lang="en-DK" dirty="0"/>
          </a:p>
        </p:txBody>
      </p:sp>
      <p:pic>
        <p:nvPicPr>
          <p:cNvPr id="3074" name="Picture 2" descr="Revenue Profit Tax Earnings Income PNG, Clipart ...">
            <a:extLst>
              <a:ext uri="{FF2B5EF4-FFF2-40B4-BE49-F238E27FC236}">
                <a16:creationId xmlns:a16="http://schemas.microsoft.com/office/drawing/2014/main" id="{21DE9A0F-EE4B-437C-A253-BCA47288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95" y="627714"/>
            <a:ext cx="1293406" cy="53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CA250-0CD6-4312-952C-A554ACBE1802}"/>
              </a:ext>
            </a:extLst>
          </p:cNvPr>
          <p:cNvSpPr txBox="1"/>
          <p:nvPr/>
        </p:nvSpPr>
        <p:spPr>
          <a:xfrm>
            <a:off x="389861" y="264445"/>
            <a:ext cx="6110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c) How each brand is performing in different states?</a:t>
            </a:r>
          </a:p>
          <a:p>
            <a:endParaRPr lang="en-DK" dirty="0"/>
          </a:p>
        </p:txBody>
      </p:sp>
      <p:pic>
        <p:nvPicPr>
          <p:cNvPr id="3" name="Picture 2" descr="Australia Map With Regions Isolated On A White Background ...">
            <a:extLst>
              <a:ext uri="{FF2B5EF4-FFF2-40B4-BE49-F238E27FC236}">
                <a16:creationId xmlns:a16="http://schemas.microsoft.com/office/drawing/2014/main" id="{95B61C8E-4AA3-4498-96F2-10108C89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417" y="584501"/>
            <a:ext cx="1257965" cy="753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ee Performance Management Cliparts, Download Free ...">
            <a:extLst>
              <a:ext uri="{FF2B5EF4-FFF2-40B4-BE49-F238E27FC236}">
                <a16:creationId xmlns:a16="http://schemas.microsoft.com/office/drawing/2014/main" id="{17A59057-F32E-4D6A-98C1-C4DDB7B8D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 b="39087"/>
          <a:stretch/>
        </p:blipFill>
        <p:spPr bwMode="auto">
          <a:xfrm>
            <a:off x="6381417" y="44391"/>
            <a:ext cx="700420" cy="6412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4C99E-215F-4C1C-9E34-970FE8DC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79" y="944034"/>
            <a:ext cx="4352482" cy="114131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1693D10-588D-41DD-B7F7-FACFAB56C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58" y="2272798"/>
            <a:ext cx="4421511" cy="2146221"/>
          </a:xfrm>
          <a:prstGeom prst="rect">
            <a:avLst/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13B5A3BD-FDF1-4DD3-8445-5966ECFA0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7769" y="2272798"/>
            <a:ext cx="4339972" cy="21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5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238</Words>
  <Application>Microsoft Office PowerPoint</Application>
  <PresentationFormat>On-screen Show (16:9)</PresentationFormat>
  <Paragraphs>42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Mongolian Baiti</vt:lpstr>
      <vt:lpstr>Oswald</vt:lpstr>
      <vt:lpstr>Source Code Pro</vt:lpstr>
      <vt:lpstr>Bauhaus 93</vt:lpstr>
      <vt:lpstr>Algerian</vt:lpstr>
      <vt:lpstr>Arial</vt:lpstr>
      <vt:lpstr>Modern Writer</vt:lpstr>
      <vt:lpstr>Data Analytics - Fall 2021 Final Project presentation</vt:lpstr>
      <vt:lpstr>Sugandh Bansal - Preeti Sharma</vt:lpstr>
      <vt:lpstr>About the project     06/12/2021</vt:lpstr>
      <vt:lpstr>Process and Planning</vt:lpstr>
      <vt:lpstr>Cleaning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Great Thanks to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Sugandh Bansal - Preeti Sharma</dc:title>
  <dc:creator>Sugandh</dc:creator>
  <cp:lastModifiedBy>Sugandh</cp:lastModifiedBy>
  <cp:revision>39</cp:revision>
  <dcterms:modified xsi:type="dcterms:W3CDTF">2021-12-07T14:40:58Z</dcterms:modified>
</cp:coreProperties>
</file>